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</p:sldMasterIdLst>
  <p:notesMasterIdLst>
    <p:notesMasterId r:id="rId15"/>
  </p:notesMasterIdLst>
  <p:sldIdLst>
    <p:sldId id="256" r:id="rId2"/>
    <p:sldId id="261" r:id="rId3"/>
    <p:sldId id="263" r:id="rId4"/>
    <p:sldId id="276" r:id="rId5"/>
    <p:sldId id="259" r:id="rId6"/>
    <p:sldId id="279" r:id="rId7"/>
    <p:sldId id="280" r:id="rId8"/>
    <p:sldId id="281" r:id="rId9"/>
    <p:sldId id="282" r:id="rId10"/>
    <p:sldId id="283" r:id="rId11"/>
    <p:sldId id="284" r:id="rId12"/>
    <p:sldId id="260" r:id="rId13"/>
    <p:sldId id="278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68D5FC0-9EC5-4393-92E0-1D94AD573D63}">
  <a:tblStyle styleId="{068D5FC0-9EC5-4393-92E0-1D94AD573D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5A89D7-CC39-4D36-A037-383867ACD88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113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4CDA0268-446B-A0EE-1E98-1A361AA6C3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0ce8df18_0_42:notes">
            <a:extLst>
              <a:ext uri="{FF2B5EF4-FFF2-40B4-BE49-F238E27FC236}">
                <a16:creationId xmlns:a16="http://schemas.microsoft.com/office/drawing/2014/main" id="{51F552AA-4257-6AF3-7037-B400A681B2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10ce8df18_0_42:notes">
            <a:extLst>
              <a:ext uri="{FF2B5EF4-FFF2-40B4-BE49-F238E27FC236}">
                <a16:creationId xmlns:a16="http://schemas.microsoft.com/office/drawing/2014/main" id="{FE34D56A-9AFD-70B8-4235-8C2245B9F7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322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399D7C65-EECF-EA25-31EE-50D66051D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0ce8df18_0_42:notes">
            <a:extLst>
              <a:ext uri="{FF2B5EF4-FFF2-40B4-BE49-F238E27FC236}">
                <a16:creationId xmlns:a16="http://schemas.microsoft.com/office/drawing/2014/main" id="{ED0A731D-8C4B-E473-1876-CB8B81CAE45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10ce8df18_0_42:notes">
            <a:extLst>
              <a:ext uri="{FF2B5EF4-FFF2-40B4-BE49-F238E27FC236}">
                <a16:creationId xmlns:a16="http://schemas.microsoft.com/office/drawing/2014/main" id="{98B67ADC-CF15-B9DD-C161-C730F7DD08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93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e10ce8df1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e10ce8df1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>
          <a:extLst>
            <a:ext uri="{FF2B5EF4-FFF2-40B4-BE49-F238E27FC236}">
              <a16:creationId xmlns:a16="http://schemas.microsoft.com/office/drawing/2014/main" id="{B24E2254-F140-CD99-C2E5-A47B822B55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e0fd1307bb_0_126:notes">
            <a:extLst>
              <a:ext uri="{FF2B5EF4-FFF2-40B4-BE49-F238E27FC236}">
                <a16:creationId xmlns:a16="http://schemas.microsoft.com/office/drawing/2014/main" id="{B44D6CC2-0156-3294-A0B8-B133E0BC15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e0fd1307bb_0_126:notes">
            <a:extLst>
              <a:ext uri="{FF2B5EF4-FFF2-40B4-BE49-F238E27FC236}">
                <a16:creationId xmlns:a16="http://schemas.microsoft.com/office/drawing/2014/main" id="{6CC24FF0-BB9C-FE9D-DDA4-B5E2440E5B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4606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e10ce8df18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e10ce8df18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e10ce8df18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e10ce8df18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e10fec6954_0_27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e10fec6954_0_27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0ce8df18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10ce8df18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4EDC28D8-C250-65CE-7CAE-76AB4E5AC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0ce8df18_0_42:notes">
            <a:extLst>
              <a:ext uri="{FF2B5EF4-FFF2-40B4-BE49-F238E27FC236}">
                <a16:creationId xmlns:a16="http://schemas.microsoft.com/office/drawing/2014/main" id="{02379E5C-2A43-5D3C-79A1-E068646CB0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10ce8df18_0_42:notes">
            <a:extLst>
              <a:ext uri="{FF2B5EF4-FFF2-40B4-BE49-F238E27FC236}">
                <a16:creationId xmlns:a16="http://schemas.microsoft.com/office/drawing/2014/main" id="{88271B5C-9D7A-4434-A112-8A260241F3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42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4FE2B2B4-35CE-FEE1-3709-B53897F7C6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0ce8df18_0_42:notes">
            <a:extLst>
              <a:ext uri="{FF2B5EF4-FFF2-40B4-BE49-F238E27FC236}">
                <a16:creationId xmlns:a16="http://schemas.microsoft.com/office/drawing/2014/main" id="{53973C23-D733-A77A-6A50-CA4F2BC618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10ce8df18_0_42:notes">
            <a:extLst>
              <a:ext uri="{FF2B5EF4-FFF2-40B4-BE49-F238E27FC236}">
                <a16:creationId xmlns:a16="http://schemas.microsoft.com/office/drawing/2014/main" id="{A0F61D01-C8EF-E861-3F25-C6636C31C7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34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6AA65D98-2DF9-9DE9-1ADC-959BFFAF3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0ce8df18_0_42:notes">
            <a:extLst>
              <a:ext uri="{FF2B5EF4-FFF2-40B4-BE49-F238E27FC236}">
                <a16:creationId xmlns:a16="http://schemas.microsoft.com/office/drawing/2014/main" id="{AA59F7ED-F68E-7566-B48B-9091D1B79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10ce8df18_0_42:notes">
            <a:extLst>
              <a:ext uri="{FF2B5EF4-FFF2-40B4-BE49-F238E27FC236}">
                <a16:creationId xmlns:a16="http://schemas.microsoft.com/office/drawing/2014/main" id="{4BE55577-6A5A-947A-6C2B-42E9FD281D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978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>
          <a:extLst>
            <a:ext uri="{FF2B5EF4-FFF2-40B4-BE49-F238E27FC236}">
              <a16:creationId xmlns:a16="http://schemas.microsoft.com/office/drawing/2014/main" id="{4A541BEA-6C4F-7ABF-6F90-27C3E5611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e10ce8df18_0_42:notes">
            <a:extLst>
              <a:ext uri="{FF2B5EF4-FFF2-40B4-BE49-F238E27FC236}">
                <a16:creationId xmlns:a16="http://schemas.microsoft.com/office/drawing/2014/main" id="{C9EF2DDB-3572-8718-28A7-F7D6B3A8B5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e10ce8df18_0_42:notes">
            <a:extLst>
              <a:ext uri="{FF2B5EF4-FFF2-40B4-BE49-F238E27FC236}">
                <a16:creationId xmlns:a16="http://schemas.microsoft.com/office/drawing/2014/main" id="{7557B4A1-1D58-3F5F-60AF-E1EA812C17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5962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968850" y="2211414"/>
            <a:ext cx="4434900" cy="15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8500"/>
            </a:lvl1pPr>
            <a:lvl2pPr lvl="1" algn="ctr" rtl="0">
              <a:spcBef>
                <a:spcPts val="10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968850" y="3734201"/>
            <a:ext cx="44349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_1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 rotWithShape="1">
          <a:blip r:embed="rId2">
            <a:alphaModFix amt="30000"/>
          </a:blip>
          <a:srcRect t="10769" b="496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8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15" name="Google Shape;115;p18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8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7" name="Google Shape;117;p18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7708800" cy="26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 rot="10800000">
            <a:off x="-8526" y="11698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20"/>
          <p:cNvGrpSpPr/>
          <p:nvPr/>
        </p:nvGrpSpPr>
        <p:grpSpPr>
          <a:xfrm rot="10800000">
            <a:off x="342" y="0"/>
            <a:ext cx="9143660" cy="5155200"/>
            <a:chOff x="404150" y="0"/>
            <a:chExt cx="10133725" cy="5155200"/>
          </a:xfrm>
        </p:grpSpPr>
        <p:sp>
          <p:nvSpPr>
            <p:cNvPr id="134" name="Google Shape;134;p2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0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1229023" y="1583475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subTitle" idx="2"/>
          </p:nvPr>
        </p:nvSpPr>
        <p:spPr>
          <a:xfrm>
            <a:off x="1229023" y="1992075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subTitle" idx="3"/>
          </p:nvPr>
        </p:nvSpPr>
        <p:spPr>
          <a:xfrm>
            <a:off x="4720277" y="1992075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0"/>
          <p:cNvSpPr txBox="1">
            <a:spLocks noGrp="1"/>
          </p:cNvSpPr>
          <p:nvPr>
            <p:ph type="subTitle" idx="4"/>
          </p:nvPr>
        </p:nvSpPr>
        <p:spPr>
          <a:xfrm>
            <a:off x="1229023" y="3458200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0"/>
          <p:cNvSpPr txBox="1">
            <a:spLocks noGrp="1"/>
          </p:cNvSpPr>
          <p:nvPr>
            <p:ph type="subTitle" idx="5"/>
          </p:nvPr>
        </p:nvSpPr>
        <p:spPr>
          <a:xfrm>
            <a:off x="4720277" y="3458200"/>
            <a:ext cx="3194700" cy="90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subTitle" idx="6"/>
          </p:nvPr>
        </p:nvSpPr>
        <p:spPr>
          <a:xfrm>
            <a:off x="1229023" y="3049600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7"/>
          </p:nvPr>
        </p:nvSpPr>
        <p:spPr>
          <a:xfrm>
            <a:off x="4720276" y="1583475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subTitle" idx="8"/>
          </p:nvPr>
        </p:nvSpPr>
        <p:spPr>
          <a:xfrm>
            <a:off x="4720276" y="3049600"/>
            <a:ext cx="3194700" cy="484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3"/>
          <p:cNvPicPr preferRelativeResize="0"/>
          <p:nvPr/>
        </p:nvPicPr>
        <p:blipFill rotWithShape="1">
          <a:blip r:embed="rId2">
            <a:alphaModFix amt="30000"/>
          </a:blip>
          <a:srcRect l="5841" t="19690" r="14023" b="1278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/>
          <p:nvPr/>
        </p:nvSpPr>
        <p:spPr>
          <a:xfrm rot="-5400000" flipH="1">
            <a:off x="490045" y="-490050"/>
            <a:ext cx="5155200" cy="61353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 rotWithShape="1">
          <a:blip r:embed="rId2">
            <a:alphaModFix amt="90000"/>
          </a:blip>
          <a:srcRect t="7862" b="7862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24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172" name="Google Shape;172;p24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oogle Shape;12;p3"/>
          <p:cNvPicPr preferRelativeResize="0"/>
          <p:nvPr/>
        </p:nvPicPr>
        <p:blipFill rotWithShape="1">
          <a:blip r:embed="rId2">
            <a:alphaModFix amt="4000"/>
          </a:blip>
          <a:srcRect t="9204" b="6113"/>
          <a:stretch/>
        </p:blipFill>
        <p:spPr>
          <a:xfrm flipH="1"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5506725" y="2346600"/>
            <a:ext cx="2685600" cy="12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6148875" y="1504800"/>
            <a:ext cx="1401300" cy="8418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 rotWithShape="1">
          <a:blip r:embed="rId2">
            <a:alphaModFix amt="30000"/>
          </a:blip>
          <a:srcRect t="9204" b="6113"/>
          <a:stretch/>
        </p:blipFill>
        <p:spPr>
          <a:xfrm rot="10800000" flipH="1">
            <a:off x="0" y="-24924"/>
            <a:ext cx="9144003" cy="5168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" name="Google Shape;24;p5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25" name="Google Shape;25;p5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5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697250" y="1576450"/>
            <a:ext cx="5749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1697250" y="3014550"/>
            <a:ext cx="57495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kbak One"/>
              <a:buNone/>
              <a:defRPr sz="2400">
                <a:solidFill>
                  <a:schemeClr val="accent1"/>
                </a:solidFill>
                <a:latin typeface="Bakbak One"/>
                <a:ea typeface="Bakbak One"/>
                <a:cs typeface="Bakbak One"/>
                <a:sym typeface="Bakbak On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697250" y="2038075"/>
            <a:ext cx="5749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1697250" y="3476175"/>
            <a:ext cx="5749500" cy="7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" name="Google Shape;40;p7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1" name="Google Shape;41;p7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7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838925" y="1327075"/>
            <a:ext cx="449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1"/>
          </p:nvPr>
        </p:nvSpPr>
        <p:spPr>
          <a:xfrm>
            <a:off x="838925" y="2026625"/>
            <a:ext cx="4498200" cy="17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8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 rot="10800000" flipH="1"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" name="Google Shape;47;p8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48" name="Google Shape;48;p8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8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9"/>
          <p:cNvPicPr preferRelativeResize="0"/>
          <p:nvPr/>
        </p:nvPicPr>
        <p:blipFill rotWithShape="1">
          <a:blip r:embed="rId2">
            <a:alphaModFix amt="30000"/>
          </a:blip>
          <a:srcRect t="9033" b="6855"/>
          <a:stretch/>
        </p:blipFill>
        <p:spPr>
          <a:xfrm>
            <a:off x="-17400" y="0"/>
            <a:ext cx="9161400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9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54" name="Google Shape;54;p9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9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720000" y="367423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2241550" y="134875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 amt="30000"/>
          </a:blip>
          <a:srcRect l="1013" t="2500" r="17903" b="29174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" name="Google Shape;60;p10"/>
          <p:cNvGrpSpPr/>
          <p:nvPr/>
        </p:nvGrpSpPr>
        <p:grpSpPr>
          <a:xfrm>
            <a:off x="-8526" y="0"/>
            <a:ext cx="9143660" cy="5155200"/>
            <a:chOff x="404150" y="0"/>
            <a:chExt cx="10133725" cy="5155200"/>
          </a:xfrm>
        </p:grpSpPr>
        <p:sp>
          <p:nvSpPr>
            <p:cNvPr id="61" name="Google Shape;61;p10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0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6"/>
          <p:cNvPicPr preferRelativeResize="0"/>
          <p:nvPr/>
        </p:nvPicPr>
        <p:blipFill rotWithShape="1">
          <a:blip r:embed="rId2">
            <a:alphaModFix amt="30000"/>
          </a:blip>
          <a:srcRect t="5460" b="10264"/>
          <a:stretch/>
        </p:blipFill>
        <p:spPr>
          <a:xfrm rot="10800000">
            <a:off x="-8526" y="11698"/>
            <a:ext cx="9144003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0" name="Google Shape;100;p16"/>
          <p:cNvGrpSpPr/>
          <p:nvPr/>
        </p:nvGrpSpPr>
        <p:grpSpPr>
          <a:xfrm rot="10800000">
            <a:off x="342" y="0"/>
            <a:ext cx="9143660" cy="5155200"/>
            <a:chOff x="404150" y="0"/>
            <a:chExt cx="10133725" cy="5155200"/>
          </a:xfrm>
        </p:grpSpPr>
        <p:sp>
          <p:nvSpPr>
            <p:cNvPr id="101" name="Google Shape;101;p16"/>
            <p:cNvSpPr/>
            <p:nvPr/>
          </p:nvSpPr>
          <p:spPr>
            <a:xfrm rot="5400000">
              <a:off x="1226300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rot="-5400000" flipH="1">
              <a:off x="4560525" y="-822150"/>
              <a:ext cx="5155200" cy="6799500"/>
            </a:xfrm>
            <a:prstGeom prst="rect">
              <a:avLst/>
            </a:prstGeom>
            <a:gradFill>
              <a:gsLst>
                <a:gs pos="0">
                  <a:schemeClr val="lt1"/>
                </a:gs>
                <a:gs pos="66000">
                  <a:schemeClr val="lt1"/>
                </a:gs>
                <a:gs pos="100000">
                  <a:srgbClr val="322825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6"/>
          <p:cNvSpPr txBox="1">
            <a:spLocks noGrp="1"/>
          </p:cNvSpPr>
          <p:nvPr>
            <p:ph type="subTitle" idx="1"/>
          </p:nvPr>
        </p:nvSpPr>
        <p:spPr>
          <a:xfrm>
            <a:off x="720000" y="1212525"/>
            <a:ext cx="7708800" cy="21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kbak One"/>
              <a:buNone/>
              <a:defRPr sz="3500" b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●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bin"/>
              <a:buChar char="○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bin"/>
              <a:buChar char="■"/>
              <a:defRPr sz="12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62" r:id="rId9"/>
    <p:sldLayoutId id="2147483664" r:id="rId10"/>
    <p:sldLayoutId id="2147483666" r:id="rId11"/>
    <p:sldLayoutId id="2147483669" r:id="rId12"/>
    <p:sldLayoutId id="2147483670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28"/>
          <p:cNvPicPr preferRelativeResize="0"/>
          <p:nvPr/>
        </p:nvPicPr>
        <p:blipFill rotWithShape="1">
          <a:blip r:embed="rId3">
            <a:alphaModFix/>
          </a:blip>
          <a:srcRect l="13415" t="1981" r="-25397" b="3651"/>
          <a:stretch/>
        </p:blipFill>
        <p:spPr>
          <a:xfrm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8"/>
          <p:cNvSpPr/>
          <p:nvPr/>
        </p:nvSpPr>
        <p:spPr>
          <a:xfrm rot="5400000">
            <a:off x="3166650" y="-828000"/>
            <a:ext cx="5155200" cy="6799500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8"/>
          <p:cNvSpPr txBox="1"/>
          <p:nvPr/>
        </p:nvSpPr>
        <p:spPr>
          <a:xfrm>
            <a:off x="5003010" y="998827"/>
            <a:ext cx="3673082" cy="284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 err="1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Aplicația</a:t>
            </a:r>
            <a:endParaRPr lang="en-US" sz="7200" b="1" dirty="0">
              <a:solidFill>
                <a:schemeClr val="dk1"/>
              </a:solidFill>
              <a:latin typeface="Bakbak One"/>
              <a:ea typeface="Bakbak One"/>
              <a:cs typeface="Bakbak One"/>
              <a:sym typeface="Bakbak One"/>
            </a:endParaRPr>
          </a:p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D</a:t>
            </a:r>
            <a:r>
              <a:rPr lang="en" sz="7200" b="1" dirty="0">
                <a:solidFill>
                  <a:schemeClr val="dk1"/>
                </a:solidFill>
                <a:latin typeface="Bakbak One"/>
                <a:ea typeface="Bakbak One"/>
                <a:cs typeface="Bakbak One"/>
                <a:sym typeface="Bakbak One"/>
              </a:rPr>
              <a:t>olce CaMi</a:t>
            </a:r>
            <a:endParaRPr sz="900" dirty="0">
              <a:latin typeface="Cabin"/>
              <a:ea typeface="Cabin"/>
              <a:cs typeface="Cabin"/>
              <a:sym typeface="Cabin"/>
            </a:endParaRPr>
          </a:p>
        </p:txBody>
      </p:sp>
      <p:sp>
        <p:nvSpPr>
          <p:cNvPr id="187" name="Google Shape;187;p28"/>
          <p:cNvSpPr txBox="1">
            <a:spLocks noGrp="1"/>
          </p:cNvSpPr>
          <p:nvPr>
            <p:ph type="subTitle" idx="1"/>
          </p:nvPr>
        </p:nvSpPr>
        <p:spPr>
          <a:xfrm>
            <a:off x="5003013" y="3848501"/>
            <a:ext cx="3822577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Realizat de Cojocaru Cătălina și Zghibarța Mariela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B97CF648-0B5C-CD0C-110C-4A7D30D7DD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>
            <a:extLst>
              <a:ext uri="{FF2B5EF4-FFF2-40B4-BE49-F238E27FC236}">
                <a16:creationId xmlns:a16="http://schemas.microsoft.com/office/drawing/2014/main" id="{0E6B0E36-19EB-E514-890E-B64AD8F8E80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050" t="7862" r="-29050" b="7862"/>
          <a:stretch/>
        </p:blipFill>
        <p:spPr>
          <a:xfrm flipH="1"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>
            <a:extLst>
              <a:ext uri="{FF2B5EF4-FFF2-40B4-BE49-F238E27FC236}">
                <a16:creationId xmlns:a16="http://schemas.microsoft.com/office/drawing/2014/main" id="{4A384B6C-5784-3AB4-2B9D-1F4E0AAD687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 flipH="1">
            <a:off x="4816802" y="-5324754"/>
            <a:ext cx="5155200" cy="15781307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1">
            <a:extLst>
              <a:ext uri="{FF2B5EF4-FFF2-40B4-BE49-F238E27FC236}">
                <a16:creationId xmlns:a16="http://schemas.microsoft.com/office/drawing/2014/main" id="{E53B18C2-AB3C-A29F-2F43-8EA4263D45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925" y="1327075"/>
            <a:ext cx="449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screenshot of a menu&#10;&#10;AI-generated content may be incorrect.">
            <a:extLst>
              <a:ext uri="{FF2B5EF4-FFF2-40B4-BE49-F238E27FC236}">
                <a16:creationId xmlns:a16="http://schemas.microsoft.com/office/drawing/2014/main" id="{FA761CE7-2DF0-F6CC-26CC-57E34D9492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04" y="156939"/>
            <a:ext cx="3377862" cy="2414812"/>
          </a:xfrm>
          <a:prstGeom prst="rect">
            <a:avLst/>
          </a:prstGeom>
        </p:spPr>
      </p:pic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6A9ABBCD-4EF5-240D-3A28-35C86DCDD1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4174" y="2619268"/>
            <a:ext cx="3358031" cy="2367293"/>
          </a:xfrm>
          <a:prstGeom prst="rect">
            <a:avLst/>
          </a:prstGeom>
        </p:spPr>
      </p:pic>
      <p:pic>
        <p:nvPicPr>
          <p:cNvPr id="7" name="Picture 6" descr="A screenshot of a menu&#10;&#10;AI-generated content may be incorrect.">
            <a:extLst>
              <a:ext uri="{FF2B5EF4-FFF2-40B4-BE49-F238E27FC236}">
                <a16:creationId xmlns:a16="http://schemas.microsoft.com/office/drawing/2014/main" id="{66C3A415-6512-3E59-BB84-9956679EA3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820" y="156939"/>
            <a:ext cx="3386508" cy="241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243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1B881642-1F6F-322D-1B21-707F76535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>
            <a:extLst>
              <a:ext uri="{FF2B5EF4-FFF2-40B4-BE49-F238E27FC236}">
                <a16:creationId xmlns:a16="http://schemas.microsoft.com/office/drawing/2014/main" id="{063C725A-C4B3-6028-23B8-5F83894AD10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050" t="7862" r="-29050" b="7862"/>
          <a:stretch/>
        </p:blipFill>
        <p:spPr>
          <a:xfrm flipH="1"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>
            <a:extLst>
              <a:ext uri="{FF2B5EF4-FFF2-40B4-BE49-F238E27FC236}">
                <a16:creationId xmlns:a16="http://schemas.microsoft.com/office/drawing/2014/main" id="{97462317-ABAA-9BE3-07DC-7CCE3C9853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 flipH="1">
            <a:off x="4816802" y="-5324754"/>
            <a:ext cx="5155200" cy="15781307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1">
            <a:extLst>
              <a:ext uri="{FF2B5EF4-FFF2-40B4-BE49-F238E27FC236}">
                <a16:creationId xmlns:a16="http://schemas.microsoft.com/office/drawing/2014/main" id="{C182B06F-16F4-5FDA-19CB-DF1F13C962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5771" y="320526"/>
            <a:ext cx="449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Pagina</a:t>
            </a:r>
            <a:r>
              <a:rPr lang="en-US" dirty="0"/>
              <a:t> de </a:t>
            </a:r>
            <a:r>
              <a:rPr lang="en-US" dirty="0" err="1"/>
              <a:t>livrare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D6FD66E-0B3B-BB72-E55A-4BFEF4CF9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4442" y="1020126"/>
            <a:ext cx="5544142" cy="3952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22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t="7862" b="7862"/>
          <a:stretch/>
        </p:blipFill>
        <p:spPr>
          <a:xfrm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/>
          <p:nvPr/>
        </p:nvSpPr>
        <p:spPr>
          <a:xfrm rot="5400000">
            <a:off x="1096329" y="-2892472"/>
            <a:ext cx="5155200" cy="10940143"/>
          </a:xfrm>
          <a:prstGeom prst="rect">
            <a:avLst/>
          </a:prstGeom>
          <a:gradFill>
            <a:gsLst>
              <a:gs pos="0">
                <a:schemeClr val="lt1"/>
              </a:gs>
              <a:gs pos="54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4327071" y="442596"/>
            <a:ext cx="3947659" cy="4258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4000" dirty="0"/>
              <a:t>Echipa noastră</a:t>
            </a:r>
            <a:br>
              <a:rPr lang="en" sz="4000" dirty="0"/>
            </a:br>
            <a:br>
              <a:rPr lang="en" sz="1600" dirty="0"/>
            </a:br>
            <a:r>
              <a:rPr lang="ro-MD" sz="1600" b="0" dirty="0"/>
              <a:t>Melnic</a:t>
            </a:r>
            <a:r>
              <a:rPr lang="en-US" sz="1600" b="0" dirty="0"/>
              <a:t> </a:t>
            </a:r>
            <a:r>
              <a:rPr lang="ro-MD" sz="1600" b="0" dirty="0"/>
              <a:t>Tatiana,</a:t>
            </a:r>
            <a:r>
              <a:rPr lang="en-US" sz="1600" b="0" dirty="0"/>
              <a:t> Zghibarța Mariela, Cojocaru Cătălina </a:t>
            </a:r>
            <a:r>
              <a:rPr lang="ro-MD" sz="1600" b="0" dirty="0"/>
              <a:t>-</a:t>
            </a:r>
            <a:r>
              <a:rPr lang="en-US" sz="1600" b="0" dirty="0"/>
              <a:t> Tester</a:t>
            </a:r>
            <a:r>
              <a:rPr lang="ro-MD" sz="1600" b="0" dirty="0"/>
              <a:t>i</a:t>
            </a:r>
            <a:r>
              <a:rPr lang="en-US" sz="1600" b="0" dirty="0"/>
              <a:t> UX</a:t>
            </a:r>
            <a:br>
              <a:rPr lang="en-US" sz="1600" b="0" dirty="0"/>
            </a:br>
            <a:br>
              <a:rPr lang="en-US" sz="1600" b="0" dirty="0"/>
            </a:br>
            <a:r>
              <a:rPr lang="en-US" sz="1600" b="0" dirty="0"/>
              <a:t>Zghibarța Mariela </a:t>
            </a:r>
            <a:r>
              <a:rPr lang="ro-MD" sz="1600" b="0" dirty="0"/>
              <a:t>-</a:t>
            </a:r>
            <a:r>
              <a:rPr lang="en-US" sz="1600" b="0" dirty="0"/>
              <a:t> Documentarist / Redactor</a:t>
            </a:r>
            <a:br>
              <a:rPr lang="en-US" sz="1600" b="0" dirty="0"/>
            </a:br>
            <a:br>
              <a:rPr lang="en-US" sz="1600" b="0" dirty="0"/>
            </a:br>
            <a:r>
              <a:rPr lang="en-US" sz="1600" b="0" dirty="0"/>
              <a:t>Cojocaru Cătălina </a:t>
            </a:r>
            <a:r>
              <a:rPr lang="ro-MD" sz="1600" b="0" dirty="0"/>
              <a:t>-</a:t>
            </a:r>
            <a:r>
              <a:rPr lang="en-US" sz="1600" b="0" dirty="0"/>
              <a:t> Designer UI (User Interface Designer)</a:t>
            </a:r>
            <a:br>
              <a:rPr lang="en-US" sz="1600" b="0" dirty="0"/>
            </a:br>
            <a:br>
              <a:rPr lang="en-US" sz="1600" b="0" dirty="0"/>
            </a:br>
            <a:r>
              <a:rPr lang="en-US" sz="1600" b="0" dirty="0"/>
              <a:t>Zghibarța Mariela, Cojocaru Cătălina </a:t>
            </a:r>
            <a:r>
              <a:rPr lang="ro-MD" sz="1600" b="0" dirty="0"/>
              <a:t>-</a:t>
            </a:r>
            <a:r>
              <a:rPr lang="en-US" sz="1600" b="0" dirty="0"/>
              <a:t> Manager</a:t>
            </a:r>
            <a:r>
              <a:rPr lang="ro-MD" sz="1600" b="0" dirty="0"/>
              <a:t>i</a:t>
            </a:r>
            <a:r>
              <a:rPr lang="en-US" sz="1600" b="0" dirty="0"/>
              <a:t> de </a:t>
            </a:r>
            <a:r>
              <a:rPr lang="en-US" sz="1600" b="0" dirty="0" err="1"/>
              <a:t>proiect</a:t>
            </a:r>
            <a:r>
              <a:rPr lang="en-US" sz="1600" b="0" dirty="0"/>
              <a:t> (Project Manager)</a:t>
            </a:r>
            <a:br>
              <a:rPr lang="en-US" sz="1600" b="0" dirty="0"/>
            </a:br>
            <a:br>
              <a:rPr lang="en-US" sz="1600" b="0" dirty="0"/>
            </a:br>
            <a:r>
              <a:rPr lang="en-US" sz="1600" b="0" dirty="0"/>
              <a:t>Zghibarța Mariela, Cojocaru Cătălina </a:t>
            </a:r>
            <a:r>
              <a:rPr lang="ro-MD" sz="1600" b="0" dirty="0"/>
              <a:t>-</a:t>
            </a:r>
            <a:r>
              <a:rPr lang="en-US" sz="1600" b="0" dirty="0"/>
              <a:t>Designer</a:t>
            </a:r>
            <a:r>
              <a:rPr lang="ro-MD" sz="1600" b="0" dirty="0"/>
              <a:t>i</a:t>
            </a:r>
            <a:r>
              <a:rPr lang="en-US" sz="1600" b="0" dirty="0"/>
              <a:t> UX (User Experience Designer)</a:t>
            </a:r>
            <a:br>
              <a:rPr lang="en-US" sz="1600" b="0" dirty="0"/>
            </a:br>
            <a:r>
              <a:rPr lang="en-US" sz="1600" b="0" dirty="0"/>
              <a:t> </a:t>
            </a:r>
            <a:br>
              <a:rPr lang="en-US" sz="1600" b="0" dirty="0"/>
            </a:br>
            <a:br>
              <a:rPr lang="en-US" sz="1600" b="0" dirty="0"/>
            </a:br>
            <a:br>
              <a:rPr lang="en-US" sz="1600" b="0" dirty="0"/>
            </a:br>
            <a:br>
              <a:rPr lang="en-US" sz="1600" b="0" dirty="0"/>
            </a:br>
            <a:r>
              <a:rPr lang="en" sz="4000" dirty="0"/>
              <a:t> </a:t>
            </a:r>
            <a:endParaRPr sz="4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>
          <a:extLst>
            <a:ext uri="{FF2B5EF4-FFF2-40B4-BE49-F238E27FC236}">
              <a16:creationId xmlns:a16="http://schemas.microsoft.com/office/drawing/2014/main" id="{FE9EE237-236B-DECA-6A70-C022023A71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9">
            <a:extLst>
              <a:ext uri="{FF2B5EF4-FFF2-40B4-BE49-F238E27FC236}">
                <a16:creationId xmlns:a16="http://schemas.microsoft.com/office/drawing/2014/main" id="{6BA48971-4E98-9634-A86F-2AC100E2B1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35807" y="1261453"/>
            <a:ext cx="3672386" cy="151440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Mul</a:t>
            </a:r>
            <a:r>
              <a:rPr lang="ro-RO" sz="5400" dirty="0"/>
              <a:t>țumim </a:t>
            </a:r>
            <a:br>
              <a:rPr lang="ro-RO" sz="5400" dirty="0"/>
            </a:br>
            <a:r>
              <a:rPr lang="ro-RO" sz="5400" dirty="0"/>
              <a:t>pentru atenție!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810015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>
            <a:spLocks noGrp="1"/>
          </p:cNvSpPr>
          <p:nvPr>
            <p:ph type="title"/>
          </p:nvPr>
        </p:nvSpPr>
        <p:spPr>
          <a:xfrm>
            <a:off x="720000" y="3715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Intoducere</a:t>
            </a:r>
            <a:endParaRPr sz="4000" dirty="0"/>
          </a:p>
        </p:txBody>
      </p:sp>
      <p:sp>
        <p:nvSpPr>
          <p:cNvPr id="235" name="Google Shape;235;p33"/>
          <p:cNvSpPr txBox="1">
            <a:spLocks noGrp="1"/>
          </p:cNvSpPr>
          <p:nvPr>
            <p:ph type="subTitle" idx="4"/>
          </p:nvPr>
        </p:nvSpPr>
        <p:spPr>
          <a:xfrm>
            <a:off x="2490107" y="1265465"/>
            <a:ext cx="4163786" cy="3322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/>
            <a:r>
              <a:rPr lang="en-US" sz="1400" dirty="0"/>
              <a:t>Bine </a:t>
            </a:r>
            <a:r>
              <a:rPr lang="en-US" sz="1400" dirty="0" err="1"/>
              <a:t>ați</a:t>
            </a:r>
            <a:r>
              <a:rPr lang="en-US" sz="1400" dirty="0"/>
              <a:t> </a:t>
            </a:r>
            <a:r>
              <a:rPr lang="en-US" sz="1400" dirty="0" err="1"/>
              <a:t>venit</a:t>
            </a:r>
            <a:r>
              <a:rPr lang="en-US" sz="1400" dirty="0"/>
              <a:t> la Dolce Cami, restaurant </a:t>
            </a:r>
            <a:r>
              <a:rPr lang="en-US" sz="1400" dirty="0" err="1"/>
              <a:t>italian</a:t>
            </a:r>
            <a:r>
              <a:rPr lang="en-US" sz="1400" dirty="0"/>
              <a:t> </a:t>
            </a:r>
            <a:r>
              <a:rPr lang="en-US" sz="1400" dirty="0" err="1"/>
              <a:t>autentic</a:t>
            </a:r>
            <a:r>
              <a:rPr lang="en-US" sz="1400" dirty="0"/>
              <a:t>, </a:t>
            </a:r>
            <a:r>
              <a:rPr lang="en-US" sz="1400" dirty="0" err="1"/>
              <a:t>unde</a:t>
            </a:r>
            <a:r>
              <a:rPr lang="en-US" sz="1400" dirty="0"/>
              <a:t> </a:t>
            </a:r>
            <a:r>
              <a:rPr lang="en-US" sz="1400" dirty="0" err="1"/>
              <a:t>pasiunea</a:t>
            </a:r>
            <a:r>
              <a:rPr lang="en-US" sz="1400" dirty="0"/>
              <a:t> </a:t>
            </a:r>
            <a:r>
              <a:rPr lang="en-US" sz="1400" dirty="0" err="1"/>
              <a:t>pentru</a:t>
            </a:r>
            <a:r>
              <a:rPr lang="en-US" sz="1400" dirty="0"/>
              <a:t> </a:t>
            </a:r>
            <a:r>
              <a:rPr lang="en-US" sz="1400" dirty="0" err="1"/>
              <a:t>gastronomia</a:t>
            </a:r>
            <a:r>
              <a:rPr lang="en-US" sz="1400" dirty="0"/>
              <a:t> </a:t>
            </a:r>
            <a:r>
              <a:rPr lang="en-US" sz="1400" dirty="0" err="1"/>
              <a:t>mediteraneană</a:t>
            </a:r>
            <a:r>
              <a:rPr lang="en-US" sz="1400" dirty="0"/>
              <a:t> se </a:t>
            </a:r>
            <a:r>
              <a:rPr lang="en-US" sz="1400" dirty="0" err="1"/>
              <a:t>îmbină</a:t>
            </a:r>
            <a:r>
              <a:rPr lang="en-US" sz="1400" dirty="0"/>
              <a:t> cu </a:t>
            </a:r>
            <a:r>
              <a:rPr lang="en-US" sz="1400" dirty="0" err="1"/>
              <a:t>ospitalitatea</a:t>
            </a:r>
            <a:r>
              <a:rPr lang="en-US" sz="1400" dirty="0"/>
              <a:t> </a:t>
            </a:r>
            <a:r>
              <a:rPr lang="en-US" sz="1400" dirty="0" err="1"/>
              <a:t>sinceră</a:t>
            </a:r>
            <a:r>
              <a:rPr lang="en-US" sz="1400" dirty="0"/>
              <a:t>. La </a:t>
            </a:r>
            <a:r>
              <a:rPr lang="en-US" sz="1400" dirty="0" err="1"/>
              <a:t>noi</a:t>
            </a:r>
            <a:r>
              <a:rPr lang="en-US" sz="1400" dirty="0"/>
              <a:t>, </a:t>
            </a:r>
            <a:r>
              <a:rPr lang="en-US" sz="1400" dirty="0" err="1"/>
              <a:t>fiecare</a:t>
            </a:r>
            <a:r>
              <a:rPr lang="en-US" sz="1400" dirty="0"/>
              <a:t> </a:t>
            </a:r>
            <a:r>
              <a:rPr lang="en-US" sz="1400" dirty="0" err="1"/>
              <a:t>oaspete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întâmpinat</a:t>
            </a:r>
            <a:r>
              <a:rPr lang="en-US" sz="1400" dirty="0"/>
              <a:t> cu </a:t>
            </a:r>
            <a:r>
              <a:rPr lang="en-US" sz="1400" dirty="0" err="1"/>
              <a:t>zâmbetul</a:t>
            </a:r>
            <a:r>
              <a:rPr lang="en-US" sz="1400" dirty="0"/>
              <a:t> pe </a:t>
            </a:r>
            <a:r>
              <a:rPr lang="en-US" sz="1400" dirty="0" err="1"/>
              <a:t>buze</a:t>
            </a:r>
            <a:r>
              <a:rPr lang="en-US" sz="1400" dirty="0"/>
              <a:t>, </a:t>
            </a:r>
            <a:r>
              <a:rPr lang="en-US" sz="1400" dirty="0" err="1"/>
              <a:t>iar</a:t>
            </a:r>
            <a:r>
              <a:rPr lang="en-US" sz="1400" dirty="0"/>
              <a:t> </a:t>
            </a:r>
            <a:r>
              <a:rPr lang="en-US" sz="1400" dirty="0" err="1"/>
              <a:t>atmosfera</a:t>
            </a:r>
            <a:r>
              <a:rPr lang="en-US" sz="1400" dirty="0"/>
              <a:t> </a:t>
            </a:r>
            <a:r>
              <a:rPr lang="en-US" sz="1400" dirty="0" err="1"/>
              <a:t>primitoare</a:t>
            </a:r>
            <a:r>
              <a:rPr lang="en-US" sz="1400" dirty="0"/>
              <a:t> </a:t>
            </a:r>
            <a:r>
              <a:rPr lang="en-US" sz="1400" dirty="0" err="1"/>
              <a:t>vă</a:t>
            </a:r>
            <a:r>
              <a:rPr lang="en-US" sz="1400" dirty="0"/>
              <a:t> </a:t>
            </a:r>
            <a:r>
              <a:rPr lang="en-US" sz="1400" dirty="0" err="1"/>
              <a:t>poartă</a:t>
            </a:r>
            <a:r>
              <a:rPr lang="en-US" sz="1400" dirty="0"/>
              <a:t> </a:t>
            </a:r>
            <a:r>
              <a:rPr lang="en-US" sz="1400" dirty="0" err="1"/>
              <a:t>într</a:t>
            </a:r>
            <a:r>
              <a:rPr lang="en-US" sz="1400" dirty="0"/>
              <a:t>-o </a:t>
            </a:r>
            <a:r>
              <a:rPr lang="en-US" sz="1400" dirty="0" err="1"/>
              <a:t>mică</a:t>
            </a:r>
            <a:r>
              <a:rPr lang="en-US" sz="1400" dirty="0"/>
              <a:t> </a:t>
            </a:r>
            <a:r>
              <a:rPr lang="en-US" sz="1400" dirty="0" err="1"/>
              <a:t>escapadă</a:t>
            </a:r>
            <a:r>
              <a:rPr lang="en-US" sz="1400" dirty="0"/>
              <a:t> </a:t>
            </a:r>
            <a:r>
              <a:rPr lang="en-US" sz="1400" dirty="0" err="1"/>
              <a:t>spre</a:t>
            </a:r>
            <a:r>
              <a:rPr lang="en-US" sz="1400" dirty="0"/>
              <a:t> Italia. </a:t>
            </a:r>
            <a:r>
              <a:rPr lang="en-US" sz="1400" dirty="0" err="1"/>
              <a:t>Bucatele</a:t>
            </a:r>
            <a:r>
              <a:rPr lang="en-US" sz="1400" dirty="0"/>
              <a:t> </a:t>
            </a:r>
            <a:r>
              <a:rPr lang="en-US" sz="1400" dirty="0" err="1"/>
              <a:t>noastre</a:t>
            </a:r>
            <a:r>
              <a:rPr lang="en-US" sz="1400" dirty="0"/>
              <a:t> sunt </a:t>
            </a:r>
            <a:r>
              <a:rPr lang="en-US" sz="1400" dirty="0" err="1"/>
              <a:t>pregătite</a:t>
            </a:r>
            <a:r>
              <a:rPr lang="en-US" sz="1400" dirty="0"/>
              <a:t> cu </a:t>
            </a:r>
            <a:r>
              <a:rPr lang="en-US" sz="1400" dirty="0" err="1"/>
              <a:t>ingrediente</a:t>
            </a:r>
            <a:r>
              <a:rPr lang="en-US" sz="1400" dirty="0"/>
              <a:t> </a:t>
            </a:r>
            <a:r>
              <a:rPr lang="en-US" sz="1400" dirty="0" err="1"/>
              <a:t>proaspete</a:t>
            </a:r>
            <a:r>
              <a:rPr lang="en-US" sz="1400" dirty="0"/>
              <a:t>, </a:t>
            </a:r>
            <a:r>
              <a:rPr lang="en-US" sz="1400" dirty="0" err="1"/>
              <a:t>alese</a:t>
            </a:r>
            <a:r>
              <a:rPr lang="en-US" sz="1400" dirty="0"/>
              <a:t> cu </a:t>
            </a:r>
            <a:r>
              <a:rPr lang="en-US" sz="1400" dirty="0" err="1"/>
              <a:t>grijă</a:t>
            </a:r>
            <a:r>
              <a:rPr lang="en-US" sz="1400" dirty="0"/>
              <a:t>, </a:t>
            </a:r>
            <a:r>
              <a:rPr lang="en-US" sz="1400" dirty="0" err="1"/>
              <a:t>după</a:t>
            </a:r>
            <a:r>
              <a:rPr lang="en-US" sz="1400" dirty="0"/>
              <a:t> </a:t>
            </a:r>
            <a:r>
              <a:rPr lang="en-US" sz="1400" dirty="0" err="1"/>
              <a:t>rețete</a:t>
            </a:r>
            <a:r>
              <a:rPr lang="en-US" sz="1400" dirty="0"/>
              <a:t> </a:t>
            </a:r>
            <a:r>
              <a:rPr lang="en-US" sz="1400" dirty="0" err="1"/>
              <a:t>tradiționale</a:t>
            </a:r>
            <a:r>
              <a:rPr lang="en-US" sz="1400" dirty="0"/>
              <a:t>. De la paste </a:t>
            </a:r>
            <a:r>
              <a:rPr lang="en-US" sz="1400" dirty="0" err="1"/>
              <a:t>făcute</a:t>
            </a:r>
            <a:r>
              <a:rPr lang="en-US" sz="1400" dirty="0"/>
              <a:t> </a:t>
            </a:r>
            <a:r>
              <a:rPr lang="en-US" sz="1400" dirty="0" err="1"/>
              <a:t>în</a:t>
            </a:r>
            <a:r>
              <a:rPr lang="en-US" sz="1400" dirty="0"/>
              <a:t> </a:t>
            </a:r>
            <a:r>
              <a:rPr lang="en-US" sz="1400" dirty="0" err="1"/>
              <a:t>casă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pizza </a:t>
            </a:r>
            <a:r>
              <a:rPr lang="en-US" sz="1400" dirty="0" err="1"/>
              <a:t>coaptă</a:t>
            </a:r>
            <a:r>
              <a:rPr lang="en-US" sz="1400" dirty="0"/>
              <a:t> pe </a:t>
            </a:r>
            <a:r>
              <a:rPr lang="en-US" sz="1400" dirty="0" err="1"/>
              <a:t>vatră</a:t>
            </a:r>
            <a:r>
              <a:rPr lang="en-US" sz="1400" dirty="0"/>
              <a:t>, </a:t>
            </a:r>
            <a:r>
              <a:rPr lang="en-US" sz="1400" dirty="0" err="1"/>
              <a:t>până</a:t>
            </a:r>
            <a:r>
              <a:rPr lang="en-US" sz="1400" dirty="0"/>
              <a:t> la </a:t>
            </a:r>
            <a:r>
              <a:rPr lang="en-US" sz="1400" dirty="0" err="1"/>
              <a:t>deserturi</a:t>
            </a:r>
            <a:r>
              <a:rPr lang="en-US" sz="1400" dirty="0"/>
              <a:t> fine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aromate</a:t>
            </a:r>
            <a:r>
              <a:rPr lang="en-US" sz="1400" dirty="0"/>
              <a:t>, </a:t>
            </a:r>
            <a:r>
              <a:rPr lang="en-US" sz="1400" dirty="0" err="1"/>
              <a:t>fiecare</a:t>
            </a:r>
            <a:r>
              <a:rPr lang="en-US" sz="1400" dirty="0"/>
              <a:t> </a:t>
            </a:r>
            <a:r>
              <a:rPr lang="en-US" sz="1400" dirty="0" err="1"/>
              <a:t>preparat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gândit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ofere</a:t>
            </a:r>
            <a:r>
              <a:rPr lang="en-US" sz="1400" dirty="0"/>
              <a:t> o </a:t>
            </a:r>
            <a:r>
              <a:rPr lang="en-US" sz="1400" dirty="0" err="1"/>
              <a:t>experiență</a:t>
            </a:r>
            <a:r>
              <a:rPr lang="en-US" sz="1400" dirty="0"/>
              <a:t> </a:t>
            </a:r>
            <a:r>
              <a:rPr lang="en-US" sz="1400" dirty="0" err="1"/>
              <a:t>autentică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plină</a:t>
            </a:r>
            <a:r>
              <a:rPr lang="en-US" sz="1400" dirty="0"/>
              <a:t> de </a:t>
            </a:r>
            <a:r>
              <a:rPr lang="en-US" sz="1400" dirty="0" err="1"/>
              <a:t>savoare</a:t>
            </a:r>
            <a:r>
              <a:rPr lang="en-US" sz="1400" dirty="0"/>
              <a:t>. La Dolce Cami, </a:t>
            </a:r>
            <a:r>
              <a:rPr lang="en-US" sz="1400" dirty="0" err="1"/>
              <a:t>mâncarea</a:t>
            </a:r>
            <a:r>
              <a:rPr lang="en-US" sz="1400" dirty="0"/>
              <a:t> </a:t>
            </a:r>
            <a:r>
              <a:rPr lang="en-US" sz="1400" dirty="0" err="1"/>
              <a:t>este</a:t>
            </a:r>
            <a:r>
              <a:rPr lang="en-US" sz="1400" dirty="0"/>
              <a:t> </a:t>
            </a:r>
            <a:r>
              <a:rPr lang="en-US" sz="1400" dirty="0" err="1"/>
              <a:t>gustoasă</a:t>
            </a:r>
            <a:r>
              <a:rPr lang="en-US" sz="1400" dirty="0"/>
              <a:t>, </a:t>
            </a:r>
            <a:r>
              <a:rPr lang="en-US" sz="1400" dirty="0" err="1"/>
              <a:t>porțiile</a:t>
            </a:r>
            <a:r>
              <a:rPr lang="en-US" sz="1400" dirty="0"/>
              <a:t> sunt </a:t>
            </a:r>
            <a:r>
              <a:rPr lang="en-US" sz="1400" dirty="0" err="1"/>
              <a:t>generoase</a:t>
            </a:r>
            <a:r>
              <a:rPr lang="en-US" sz="1400" dirty="0"/>
              <a:t>, </a:t>
            </a:r>
            <a:r>
              <a:rPr lang="en-US" sz="1400" dirty="0" err="1"/>
              <a:t>iar</a:t>
            </a:r>
            <a:r>
              <a:rPr lang="en-US" sz="1400" dirty="0"/>
              <a:t> </a:t>
            </a:r>
            <a:r>
              <a:rPr lang="en-US" sz="1400" dirty="0" err="1"/>
              <a:t>fiecare</a:t>
            </a:r>
            <a:r>
              <a:rPr lang="en-US" sz="1400" dirty="0"/>
              <a:t> </a:t>
            </a:r>
            <a:r>
              <a:rPr lang="en-US" sz="1400" dirty="0" err="1"/>
              <a:t>vizită</a:t>
            </a:r>
            <a:r>
              <a:rPr lang="en-US" sz="1400" dirty="0"/>
              <a:t> </a:t>
            </a:r>
            <a:r>
              <a:rPr lang="en-US" sz="1400" dirty="0" err="1"/>
              <a:t>devine</a:t>
            </a:r>
            <a:r>
              <a:rPr lang="en-US" sz="1400" dirty="0"/>
              <a:t> o </a:t>
            </a:r>
            <a:r>
              <a:rPr lang="en-US" sz="1400" dirty="0" err="1"/>
              <a:t>amintire</a:t>
            </a:r>
            <a:r>
              <a:rPr lang="en-US" sz="1400" dirty="0"/>
              <a:t> </a:t>
            </a:r>
            <a:r>
              <a:rPr lang="en-US" sz="1400" dirty="0" err="1"/>
              <a:t>plăcută</a:t>
            </a:r>
            <a:r>
              <a:rPr lang="en-US" sz="1400" dirty="0"/>
              <a:t>. </a:t>
            </a:r>
            <a:r>
              <a:rPr lang="en-US" sz="1400" dirty="0" err="1"/>
              <a:t>Vă</a:t>
            </a:r>
            <a:r>
              <a:rPr lang="en-US" sz="1400" dirty="0"/>
              <a:t> </a:t>
            </a:r>
            <a:r>
              <a:rPr lang="en-US" sz="1400" dirty="0" err="1"/>
              <a:t>așteptăm</a:t>
            </a:r>
            <a:r>
              <a:rPr lang="en-US" sz="1400" dirty="0"/>
              <a:t> </a:t>
            </a:r>
            <a:r>
              <a:rPr lang="en-US" sz="1400" dirty="0" err="1"/>
              <a:t>să</a:t>
            </a:r>
            <a:r>
              <a:rPr lang="en-US" sz="1400" dirty="0"/>
              <a:t> </a:t>
            </a:r>
            <a:r>
              <a:rPr lang="en-US" sz="1400" dirty="0" err="1"/>
              <a:t>descoperiți</a:t>
            </a:r>
            <a:r>
              <a:rPr lang="en-US" sz="1400" dirty="0"/>
              <a:t> </a:t>
            </a:r>
            <a:r>
              <a:rPr lang="en-US" sz="1400" dirty="0" err="1"/>
              <a:t>aromele</a:t>
            </a:r>
            <a:r>
              <a:rPr lang="en-US" sz="1400" dirty="0"/>
              <a:t> </a:t>
            </a:r>
            <a:r>
              <a:rPr lang="en-US" sz="1400" dirty="0" err="1"/>
              <a:t>Italiei</a:t>
            </a:r>
            <a:r>
              <a:rPr lang="en-US" sz="1400" dirty="0"/>
              <a:t> </a:t>
            </a:r>
            <a:r>
              <a:rPr lang="en-US" sz="1400" dirty="0" err="1"/>
              <a:t>într</a:t>
            </a:r>
            <a:r>
              <a:rPr lang="en-US" sz="1400" dirty="0"/>
              <a:t>-un loc </a:t>
            </a:r>
            <a:r>
              <a:rPr lang="en-US" sz="1400" dirty="0" err="1"/>
              <a:t>în</a:t>
            </a:r>
            <a:r>
              <a:rPr lang="en-US" sz="1400" dirty="0"/>
              <a:t> care </a:t>
            </a:r>
            <a:r>
              <a:rPr lang="en-US" sz="1400" dirty="0" err="1"/>
              <a:t>calitatea</a:t>
            </a:r>
            <a:r>
              <a:rPr lang="en-US" sz="1400" dirty="0"/>
              <a:t> </a:t>
            </a:r>
            <a:r>
              <a:rPr lang="en-US" sz="1400" dirty="0" err="1"/>
              <a:t>și</a:t>
            </a:r>
            <a:r>
              <a:rPr lang="en-US" sz="1400" dirty="0"/>
              <a:t> </a:t>
            </a:r>
            <a:r>
              <a:rPr lang="en-US" sz="1400" dirty="0" err="1"/>
              <a:t>bunul</a:t>
            </a:r>
            <a:r>
              <a:rPr lang="en-US" sz="1400" dirty="0"/>
              <a:t> gust sunt </a:t>
            </a:r>
            <a:r>
              <a:rPr lang="en-US" sz="1400" dirty="0" err="1"/>
              <a:t>întotdeauna</a:t>
            </a:r>
            <a:r>
              <a:rPr lang="en-US" sz="1400" dirty="0"/>
              <a:t> pe </a:t>
            </a:r>
            <a:r>
              <a:rPr lang="en-US" sz="1400" dirty="0" err="1"/>
              <a:t>primul</a:t>
            </a:r>
            <a:r>
              <a:rPr lang="en-US" sz="1400" dirty="0"/>
              <a:t> loc.</a:t>
            </a:r>
            <a:endParaRPr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Obiective</a:t>
            </a:r>
            <a:endParaRPr sz="4000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2BD9512C-AC68-D79B-F22F-A2AD52D430DA}"/>
              </a:ext>
            </a:extLst>
          </p:cNvPr>
          <p:cNvSpPr>
            <a:spLocks noGrp="1" noChangeArrowheads="1"/>
          </p:cNvSpPr>
          <p:nvPr>
            <p:ph type="subTitle" idx="2"/>
          </p:nvPr>
        </p:nvSpPr>
        <p:spPr bwMode="auto">
          <a:xfrm>
            <a:off x="2323151" y="1017726"/>
            <a:ext cx="4497697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1.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Prezentarea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într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-un mod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organizat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informațiilor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despre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restaurant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Aplicația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reunește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meniul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ofertele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informațiile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despre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livrare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datele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contact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într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-un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singur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loc,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facilitând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accesul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rapid al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utilizatorilor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toate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detaliile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importante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2.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Oferirea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unei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experiențe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vizuale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atractive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autentice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Layoutul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designul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inspirat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atmosfera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italiană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transmit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identitatea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restaurantului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creează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interacțiune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plăcută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pentru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utilizator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Simplificarea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procesului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consultare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meniului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Utilizatorii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pot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naviga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ușor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prin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categorii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precum paste, pizza,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deserturi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băuturi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având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la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dispoziție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imagini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descrieri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prețuri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pentru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fiecare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preparat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4.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Promovarea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ofertelor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promoțiilor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personalizate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Secțiunea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dedicată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ofertelor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ajută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utilizatorul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să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descopere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reduceri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meniuri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speciale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campanii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sezoniere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actualizate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5.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Crearea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unui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flux de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utilizare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coerent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prin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prototipare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în</a:t>
            </a: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Figma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Prototipul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permite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simularea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experienței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reale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din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aplicație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inclusiv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navigarea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între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pagini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butoane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interactive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vizualizarea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modului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funcționare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o-MD" sz="4000" dirty="0"/>
              <a:t>Instrumente</a:t>
            </a:r>
            <a:r>
              <a:rPr lang="en-US" sz="4000" dirty="0"/>
              <a:t> </a:t>
            </a:r>
            <a:r>
              <a:rPr lang="ro-MD" sz="4000" dirty="0"/>
              <a:t>utilizate</a:t>
            </a:r>
            <a:endParaRPr sz="4000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C2BCDCB2-63D2-14DD-2688-9A81F472C3E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764745" y="1374488"/>
            <a:ext cx="3794124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Figma – Design UI/UX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Utilizat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pentru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crearea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interfeței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grafice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aplicației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pentru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realizarea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prototipului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interactiv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Trello –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Organizarea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echipei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Folosit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pentru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planificarea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sarcinilor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monitorizarea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progresului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echipei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în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timp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real.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Gantt Chart –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Planificarea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proiectului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pe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etape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Permite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vizualizarea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calendarului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de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lucru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împărțirea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proiectului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în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faze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asigurarea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respectării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termenelor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stabilite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- GitHub –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Colaborare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versionare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Utilizat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pentru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stocarea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fișierelor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proiectului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gestionarea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versiunilor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și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facilitarea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colaborării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între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membrii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</a:rPr>
              <a:t>echipei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/>
          <p:cNvPicPr preferRelativeResize="0"/>
          <p:nvPr/>
        </p:nvPicPr>
        <p:blipFill rotWithShape="1">
          <a:blip r:embed="rId3">
            <a:alphaModFix/>
          </a:blip>
          <a:srcRect l="29050" t="7862" r="-29050" b="7862"/>
          <a:stretch/>
        </p:blipFill>
        <p:spPr>
          <a:xfrm flipH="1"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 rot="-5400000" flipH="1">
            <a:off x="4809715" y="-5313054"/>
            <a:ext cx="5155200" cy="15781307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1"/>
          <p:cNvSpPr txBox="1">
            <a:spLocks noGrp="1"/>
          </p:cNvSpPr>
          <p:nvPr>
            <p:ph type="title"/>
          </p:nvPr>
        </p:nvSpPr>
        <p:spPr>
          <a:xfrm>
            <a:off x="-503339" y="-1"/>
            <a:ext cx="449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Pagina principala</a:t>
            </a:r>
            <a:endParaRPr dirty="0"/>
          </a:p>
        </p:txBody>
      </p:sp>
      <p:pic>
        <p:nvPicPr>
          <p:cNvPr id="3" name="Picture 2" descr="A screenshot of a menu&#10;&#10;AI-generated content may be incorrect.">
            <a:extLst>
              <a:ext uri="{FF2B5EF4-FFF2-40B4-BE49-F238E27FC236}">
                <a16:creationId xmlns:a16="http://schemas.microsoft.com/office/drawing/2014/main" id="{6B912E83-9AC1-3CB6-489D-B096F02AF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9414" y="699599"/>
            <a:ext cx="2960967" cy="2107574"/>
          </a:xfrm>
          <a:prstGeom prst="rect">
            <a:avLst/>
          </a:prstGeom>
        </p:spPr>
      </p:pic>
      <p:pic>
        <p:nvPicPr>
          <p:cNvPr id="5" name="Picture 4" descr="A screenshot of a website&#10;&#10;AI-generated content may be incorrect.">
            <a:extLst>
              <a:ext uri="{FF2B5EF4-FFF2-40B4-BE49-F238E27FC236}">
                <a16:creationId xmlns:a16="http://schemas.microsoft.com/office/drawing/2014/main" id="{DDD3F279-08C8-E764-96F2-2A10341A4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4505" y="697524"/>
            <a:ext cx="2974989" cy="2107574"/>
          </a:xfrm>
          <a:prstGeom prst="rect">
            <a:avLst/>
          </a:prstGeom>
        </p:spPr>
      </p:pic>
      <p:pic>
        <p:nvPicPr>
          <p:cNvPr id="7" name="Picture 6" descr="A screenshot of a website&#10;&#10;AI-generated content may be incorrect.">
            <a:extLst>
              <a:ext uri="{FF2B5EF4-FFF2-40B4-BE49-F238E27FC236}">
                <a16:creationId xmlns:a16="http://schemas.microsoft.com/office/drawing/2014/main" id="{5614994B-3189-8445-334E-9D915ACC64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725" y="695747"/>
            <a:ext cx="2960967" cy="2105499"/>
          </a:xfrm>
          <a:prstGeom prst="rect">
            <a:avLst/>
          </a:prstGeom>
        </p:spPr>
      </p:pic>
      <p:pic>
        <p:nvPicPr>
          <p:cNvPr id="9" name="Picture 8" descr="A screenshot of a website&#10;&#10;AI-generated content may be incorrect.">
            <a:extLst>
              <a:ext uri="{FF2B5EF4-FFF2-40B4-BE49-F238E27FC236}">
                <a16:creationId xmlns:a16="http://schemas.microsoft.com/office/drawing/2014/main" id="{7D12CC5C-73AB-7F5D-4713-46CAD8671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89414" y="2924562"/>
            <a:ext cx="2960967" cy="2105499"/>
          </a:xfrm>
          <a:prstGeom prst="rect">
            <a:avLst/>
          </a:prstGeom>
        </p:spPr>
      </p:pic>
      <p:pic>
        <p:nvPicPr>
          <p:cNvPr id="11" name="Picture 10" descr="A screenshot of a menu&#10;&#10;AI-generated content may be incorrect.">
            <a:extLst>
              <a:ext uri="{FF2B5EF4-FFF2-40B4-BE49-F238E27FC236}">
                <a16:creationId xmlns:a16="http://schemas.microsoft.com/office/drawing/2014/main" id="{CC479C52-CA2A-535E-DA6A-7519CB3975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4835" y="2914687"/>
            <a:ext cx="2954659" cy="2105499"/>
          </a:xfrm>
          <a:prstGeom prst="rect">
            <a:avLst/>
          </a:prstGeom>
        </p:spPr>
      </p:pic>
      <p:pic>
        <p:nvPicPr>
          <p:cNvPr id="13" name="Picture 12" descr="A screenshot of a menu&#10;&#10;AI-generated content may be incorrect.">
            <a:extLst>
              <a:ext uri="{FF2B5EF4-FFF2-40B4-BE49-F238E27FC236}">
                <a16:creationId xmlns:a16="http://schemas.microsoft.com/office/drawing/2014/main" id="{26A1AA52-3125-E849-00FF-FC66FA4DED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1034" y="2914687"/>
            <a:ext cx="2954658" cy="20956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E88D80AA-E1CB-C8E9-6B3B-351E71113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>
            <a:extLst>
              <a:ext uri="{FF2B5EF4-FFF2-40B4-BE49-F238E27FC236}">
                <a16:creationId xmlns:a16="http://schemas.microsoft.com/office/drawing/2014/main" id="{80538BC8-BF20-E995-C79A-E5E8154DA3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050" t="7862" r="-29050" b="7862"/>
          <a:stretch/>
        </p:blipFill>
        <p:spPr>
          <a:xfrm flipH="1"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>
            <a:extLst>
              <a:ext uri="{FF2B5EF4-FFF2-40B4-BE49-F238E27FC236}">
                <a16:creationId xmlns:a16="http://schemas.microsoft.com/office/drawing/2014/main" id="{2865DA40-DA62-6534-3EB5-FDF28ACB34AA}"/>
              </a:ext>
            </a:extLst>
          </p:cNvPr>
          <p:cNvSpPr>
            <a:spLocks/>
          </p:cNvSpPr>
          <p:nvPr/>
        </p:nvSpPr>
        <p:spPr>
          <a:xfrm rot="-5400000" flipH="1">
            <a:off x="5318902" y="-5318902"/>
            <a:ext cx="5143503" cy="15781307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1">
            <a:extLst>
              <a:ext uri="{FF2B5EF4-FFF2-40B4-BE49-F238E27FC236}">
                <a16:creationId xmlns:a16="http://schemas.microsoft.com/office/drawing/2014/main" id="{AC6CFDD7-B18D-1362-D5BA-493C55E380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4767" y="214200"/>
            <a:ext cx="9510098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Pagina</a:t>
            </a:r>
            <a:r>
              <a:rPr lang="en-US" dirty="0"/>
              <a:t> de </a:t>
            </a:r>
            <a:r>
              <a:rPr lang="en-US" dirty="0" err="1"/>
              <a:t>logare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de </a:t>
            </a:r>
            <a:r>
              <a:rPr lang="en-US" dirty="0" err="1"/>
              <a:t>creare</a:t>
            </a:r>
            <a:r>
              <a:rPr lang="en-US" dirty="0"/>
              <a:t> a account-</a:t>
            </a:r>
            <a:r>
              <a:rPr lang="en-US" dirty="0" err="1"/>
              <a:t>ului</a:t>
            </a:r>
            <a:endParaRPr dirty="0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FCC8E1E-F172-A3DB-7161-71B3E0634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535" y="1277595"/>
            <a:ext cx="4027256" cy="2874674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1A6D506-B006-92CB-0970-7BB4EF334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77595"/>
            <a:ext cx="4027256" cy="286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919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0260C2E0-65CA-5206-6436-A64801B5A6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>
            <a:extLst>
              <a:ext uri="{FF2B5EF4-FFF2-40B4-BE49-F238E27FC236}">
                <a16:creationId xmlns:a16="http://schemas.microsoft.com/office/drawing/2014/main" id="{C0305806-A71E-BC55-7AF3-5C6EB336A7D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050" t="7862" r="-29050" b="7862"/>
          <a:stretch/>
        </p:blipFill>
        <p:spPr>
          <a:xfrm flipH="1"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>
            <a:extLst>
              <a:ext uri="{FF2B5EF4-FFF2-40B4-BE49-F238E27FC236}">
                <a16:creationId xmlns:a16="http://schemas.microsoft.com/office/drawing/2014/main" id="{58BF6252-0043-5AE8-F10D-B086D7CDFDD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 flipH="1">
            <a:off x="4816802" y="-5324754"/>
            <a:ext cx="5155200" cy="15781307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1">
            <a:extLst>
              <a:ext uri="{FF2B5EF4-FFF2-40B4-BE49-F238E27FC236}">
                <a16:creationId xmlns:a16="http://schemas.microsoft.com/office/drawing/2014/main" id="{AA0EE27E-96D7-AABF-E30C-91F1AD0D3A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82218" y="519001"/>
            <a:ext cx="449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Ofertele</a:t>
            </a:r>
            <a:endParaRPr dirty="0"/>
          </a:p>
        </p:txBody>
      </p:sp>
      <p:pic>
        <p:nvPicPr>
          <p:cNvPr id="3" name="Picture 2" descr="A pizza coupon with coupons&#10;&#10;AI-generated content may be incorrect.">
            <a:extLst>
              <a:ext uri="{FF2B5EF4-FFF2-40B4-BE49-F238E27FC236}">
                <a16:creationId xmlns:a16="http://schemas.microsoft.com/office/drawing/2014/main" id="{F7E05DED-1087-8FF2-DF7C-E2919193CB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5106" y="1409122"/>
            <a:ext cx="4799296" cy="341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8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979CE13B-C2D1-EA59-819E-25C18A8A4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>
            <a:extLst>
              <a:ext uri="{FF2B5EF4-FFF2-40B4-BE49-F238E27FC236}">
                <a16:creationId xmlns:a16="http://schemas.microsoft.com/office/drawing/2014/main" id="{B56C2C90-2821-F1D2-F468-B5BB6CA4A36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050" t="7862" r="-29050" b="7862"/>
          <a:stretch/>
        </p:blipFill>
        <p:spPr>
          <a:xfrm flipH="1"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>
            <a:extLst>
              <a:ext uri="{FF2B5EF4-FFF2-40B4-BE49-F238E27FC236}">
                <a16:creationId xmlns:a16="http://schemas.microsoft.com/office/drawing/2014/main" id="{F274BF20-B4B0-94CC-9C75-64673803480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 flipH="1">
            <a:off x="4816802" y="-5324754"/>
            <a:ext cx="5155200" cy="15781307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1">
            <a:extLst>
              <a:ext uri="{FF2B5EF4-FFF2-40B4-BE49-F238E27FC236}">
                <a16:creationId xmlns:a16="http://schemas.microsoft.com/office/drawing/2014/main" id="{6BBD34A8-A44B-2CD9-48C4-622DF10416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827" y="157494"/>
            <a:ext cx="449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Meniul</a:t>
            </a:r>
            <a:endParaRPr dirty="0"/>
          </a:p>
        </p:txBody>
      </p:sp>
      <p:pic>
        <p:nvPicPr>
          <p:cNvPr id="3" name="Picture 2" descr="A screenshot of a menu&#10;&#10;AI-generated content may be incorrect.">
            <a:extLst>
              <a:ext uri="{FF2B5EF4-FFF2-40B4-BE49-F238E27FC236}">
                <a16:creationId xmlns:a16="http://schemas.microsoft.com/office/drawing/2014/main" id="{443E319E-998D-7CAB-97C0-DBC747D27C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131" y="857094"/>
            <a:ext cx="4274870" cy="3017200"/>
          </a:xfrm>
          <a:prstGeom prst="rect">
            <a:avLst/>
          </a:prstGeom>
        </p:spPr>
      </p:pic>
      <p:pic>
        <p:nvPicPr>
          <p:cNvPr id="5" name="Picture 4" descr="A screenshot of a menu&#10;&#10;AI-generated content may be incorrect.">
            <a:extLst>
              <a:ext uri="{FF2B5EF4-FFF2-40B4-BE49-F238E27FC236}">
                <a16:creationId xmlns:a16="http://schemas.microsoft.com/office/drawing/2014/main" id="{DEE5CD6C-B252-1A1A-6DDD-BA5E36182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908" y="857093"/>
            <a:ext cx="4248216" cy="301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47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>
          <a:extLst>
            <a:ext uri="{FF2B5EF4-FFF2-40B4-BE49-F238E27FC236}">
              <a16:creationId xmlns:a16="http://schemas.microsoft.com/office/drawing/2014/main" id="{AA8B24C7-3EFE-D963-4A3F-B79071EB0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1">
            <a:extLst>
              <a:ext uri="{FF2B5EF4-FFF2-40B4-BE49-F238E27FC236}">
                <a16:creationId xmlns:a16="http://schemas.microsoft.com/office/drawing/2014/main" id="{499371E6-0F16-EB3D-7C56-620BDAA50C3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9050" t="7862" r="-29050" b="7862"/>
          <a:stretch/>
        </p:blipFill>
        <p:spPr>
          <a:xfrm flipH="1">
            <a:off x="0" y="-1"/>
            <a:ext cx="9144003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>
            <a:extLst>
              <a:ext uri="{FF2B5EF4-FFF2-40B4-BE49-F238E27FC236}">
                <a16:creationId xmlns:a16="http://schemas.microsoft.com/office/drawing/2014/main" id="{A6F79E4D-4B95-1878-06C3-319D008DD6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 rot="-5400000" flipH="1">
            <a:off x="4816802" y="-5324754"/>
            <a:ext cx="5155200" cy="15781307"/>
          </a:xfrm>
          <a:prstGeom prst="rect">
            <a:avLst/>
          </a:prstGeom>
          <a:gradFill>
            <a:gsLst>
              <a:gs pos="0">
                <a:schemeClr val="lt1"/>
              </a:gs>
              <a:gs pos="66000">
                <a:schemeClr val="lt1"/>
              </a:gs>
              <a:gs pos="100000">
                <a:srgbClr val="322825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7" name="Google Shape;217;p31">
            <a:extLst>
              <a:ext uri="{FF2B5EF4-FFF2-40B4-BE49-F238E27FC236}">
                <a16:creationId xmlns:a16="http://schemas.microsoft.com/office/drawing/2014/main" id="{D9C0875E-C989-E43D-1B1B-738E591F77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925" y="1327075"/>
            <a:ext cx="4498200" cy="6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Picture 2" descr="A screenshot of a menu&#10;&#10;AI-generated content may be incorrect.">
            <a:extLst>
              <a:ext uri="{FF2B5EF4-FFF2-40B4-BE49-F238E27FC236}">
                <a16:creationId xmlns:a16="http://schemas.microsoft.com/office/drawing/2014/main" id="{13654F52-FB9F-F353-BE96-EBFC8D100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5" y="301210"/>
            <a:ext cx="4465675" cy="3164502"/>
          </a:xfrm>
          <a:prstGeom prst="rect">
            <a:avLst/>
          </a:prstGeom>
        </p:spPr>
      </p:pic>
      <p:pic>
        <p:nvPicPr>
          <p:cNvPr id="5" name="Picture 4" descr="A menu of pizzas on a computer&#10;&#10;AI-generated content may be incorrect.">
            <a:extLst>
              <a:ext uri="{FF2B5EF4-FFF2-40B4-BE49-F238E27FC236}">
                <a16:creationId xmlns:a16="http://schemas.microsoft.com/office/drawing/2014/main" id="{E7C08989-2737-68B1-FDA2-B8376F35B8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325" y="2175047"/>
            <a:ext cx="3554068" cy="25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714623"/>
      </p:ext>
    </p:extLst>
  </p:cSld>
  <p:clrMapOvr>
    <a:masterClrMapping/>
  </p:clrMapOvr>
</p:sld>
</file>

<file path=ppt/theme/theme1.xml><?xml version="1.0" encoding="utf-8"?>
<a:theme xmlns:a="http://schemas.openxmlformats.org/drawingml/2006/main" name="F&amp;B (Food &amp; Beverage) Business Plan by Slidesgo">
  <a:themeElements>
    <a:clrScheme name="Simple Light">
      <a:dk1>
        <a:srgbClr val="FFFFFF"/>
      </a:dk1>
      <a:lt1>
        <a:srgbClr val="322825"/>
      </a:lt1>
      <a:dk2>
        <a:srgbClr val="D3BE4F"/>
      </a:dk2>
      <a:lt2>
        <a:srgbClr val="E4613E"/>
      </a:lt2>
      <a:accent1>
        <a:srgbClr val="EDB572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492</Words>
  <Application>Microsoft Office PowerPoint</Application>
  <PresentationFormat>On-screen Show (16:9)</PresentationFormat>
  <Paragraphs>23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Bakbak One</vt:lpstr>
      <vt:lpstr>Cabin</vt:lpstr>
      <vt:lpstr>F&amp;B (Food &amp; Beverage) Business Plan by Slidesgo</vt:lpstr>
      <vt:lpstr>PowerPoint Presentation</vt:lpstr>
      <vt:lpstr>Intoducere</vt:lpstr>
      <vt:lpstr>Obiective</vt:lpstr>
      <vt:lpstr>Instrumente utilizate</vt:lpstr>
      <vt:lpstr>Pagina principala</vt:lpstr>
      <vt:lpstr>Pagina de logare sau de creare a account-ului</vt:lpstr>
      <vt:lpstr>Ofertele</vt:lpstr>
      <vt:lpstr>Meniul</vt:lpstr>
      <vt:lpstr>PowerPoint Presentation</vt:lpstr>
      <vt:lpstr>PowerPoint Presentation</vt:lpstr>
      <vt:lpstr>Pagina de livrare</vt:lpstr>
      <vt:lpstr>Echipa noastră  Melnic Tatiana, Zghibarța Mariela, Cojocaru Cătălina - Testeri UX  Zghibarța Mariela - Documentarist / Redactor  Cojocaru Cătălina - Designer UI (User Interface Designer)  Zghibarța Mariela, Cojocaru Cătălina - Manageri de proiect (Project Manager)  Zghibarța Mariela, Cojocaru Cătălina -Designeri UX (User Experience Designer)       </vt:lpstr>
      <vt:lpstr>Mulțumim  pentru atenție!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Zghibarța Mariela</cp:lastModifiedBy>
  <cp:revision>3</cp:revision>
  <dcterms:modified xsi:type="dcterms:W3CDTF">2025-12-07T17:04:13Z</dcterms:modified>
</cp:coreProperties>
</file>